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8FB837D-C827-4EFA-A057-4D05807E0F7C}" styleName="Стиль из темы 1 - акцент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20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ru-RU" smtClean="0"/>
              <a:t>Образец заголовка</a:t>
            </a:r>
            <a:endParaRPr kumimoji="0" lang="en-US"/>
          </a:p>
        </p:txBody>
      </p:sp>
      <p:sp>
        <p:nvSpPr>
          <p:cNvPr id="28" name="Дата 27"/>
          <p:cNvSpPr>
            <a:spLocks noGrp="1"/>
          </p:cNvSpPr>
          <p:nvPr>
            <p:ph type="dt" sz="half" idx="10"/>
          </p:nvPr>
        </p:nvSpPr>
        <p:spPr/>
        <p:txBody>
          <a:bodyPr/>
          <a:lstStyle/>
          <a:p>
            <a:fld id="{7AE61919-1D67-408E-B538-97D3FB393C81}" type="datetimeFigureOut">
              <a:rPr lang="ru-RU" smtClean="0"/>
              <a:t>24.01.2017</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a:lstStyle/>
          <a:p>
            <a:fld id="{E0717D0A-51AE-42F8-A73C-F448719954C9}" type="slidenum">
              <a:rPr lang="ru-RU" smtClean="0"/>
              <a:t>‹#›</a:t>
            </a:fld>
            <a:endParaRPr lang="ru-RU"/>
          </a:p>
        </p:txBody>
      </p:sp>
      <p:sp>
        <p:nvSpPr>
          <p:cNvPr id="9" name="Подзаголовок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Объект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AE61919-1D67-408E-B538-97D3FB393C81}" type="datetimeFigureOut">
              <a:rPr lang="ru-RU" smtClean="0"/>
              <a:t>24.01.2017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0717D0A-51AE-42F8-A73C-F448719954C9}"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7AE61919-1D67-408E-B538-97D3FB393C81}" type="datetimeFigureOut">
              <a:rPr lang="ru-RU" smtClean="0"/>
              <a:t>24.01.2017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7924800" y="6416675"/>
            <a:ext cx="762000" cy="365125"/>
          </a:xfrm>
        </p:spPr>
        <p:txBody>
          <a:bodyPr/>
          <a:lstStyle/>
          <a:p>
            <a:fld id="{E0717D0A-51AE-42F8-A73C-F448719954C9}"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Объект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7AE61919-1D67-408E-B538-97D3FB393C81}" type="datetimeFigureOut">
              <a:rPr lang="ru-RU" smtClean="0"/>
              <a:t>24.01.2017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0717D0A-51AE-42F8-A73C-F448719954C9}"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7AE61919-1D67-408E-B538-97D3FB393C81}" type="datetimeFigureOut">
              <a:rPr lang="ru-RU" smtClean="0"/>
              <a:t>24.01.2017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E0717D0A-51AE-42F8-A73C-F448719954C9}"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7AE61919-1D67-408E-B538-97D3FB393C81}" type="datetimeFigureOut">
              <a:rPr lang="ru-RU" smtClean="0"/>
              <a:t>24.01.2017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E0717D0A-51AE-42F8-A73C-F448719954C9}"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AE61919-1D67-408E-B538-97D3FB393C81}" type="datetimeFigureOut">
              <a:rPr lang="ru-RU" smtClean="0"/>
              <a:t>24.01.2017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E0717D0A-51AE-42F8-A73C-F448719954C9}"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Объект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7AE61919-1D67-408E-B538-97D3FB393C81}" type="datetimeFigureOut">
              <a:rPr lang="ru-RU" smtClean="0"/>
              <a:t>24.01.2017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0717D0A-51AE-42F8-A73C-F448719954C9}"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ru-RU"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4" name="Текст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7AE61919-1D67-408E-B538-97D3FB393C81}" type="datetimeFigureOut">
              <a:rPr lang="ru-RU" smtClean="0"/>
              <a:t>24.01.2017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0717D0A-51AE-42F8-A73C-F448719954C9}"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AE61919-1D67-408E-B538-97D3FB393C81}" type="datetimeFigureOut">
              <a:rPr lang="ru-RU" smtClean="0"/>
              <a:t>24.01.2017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0717D0A-51AE-42F8-A73C-F448719954C9}"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AE61919-1D67-408E-B538-97D3FB393C81}" type="datetimeFigureOut">
              <a:rPr lang="ru-RU" smtClean="0"/>
              <a:t>24.01.2017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0717D0A-51AE-42F8-A73C-F448719954C9}"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7AE61919-1D67-408E-B538-97D3FB393C81}" type="datetimeFigureOut">
              <a:rPr lang="ru-RU" smtClean="0"/>
              <a:t>24.01.2017</a:t>
            </a:fld>
            <a:endParaRPr lang="ru-RU"/>
          </a:p>
        </p:txBody>
      </p:sp>
      <p:sp>
        <p:nvSpPr>
          <p:cNvPr id="3" name="Нижний колонтитул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ru-RU"/>
          </a:p>
        </p:txBody>
      </p:sp>
      <p:sp>
        <p:nvSpPr>
          <p:cNvPr id="23" name="Номер слайда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E0717D0A-51AE-42F8-A73C-F448719954C9}" type="slidenum">
              <a:rPr lang="ru-RU" smtClean="0"/>
              <a:t>‹#›</a:t>
            </a:fld>
            <a:endParaRPr lang="ru-RU"/>
          </a:p>
        </p:txBody>
      </p:sp>
    </p:spTree>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noAutofit/>
          </a:bodyPr>
          <a:lstStyle/>
          <a:p>
            <a:r>
              <a:rPr lang="en-US" sz="8000" dirty="0" smtClean="0">
                <a:solidFill>
                  <a:schemeClr val="accent6">
                    <a:lumMod val="75000"/>
                  </a:schemeClr>
                </a:solidFill>
                <a:latin typeface="Baskerville Old Face" pitchFamily="18" charset="0"/>
              </a:rPr>
              <a:t>At the restaurant.</a:t>
            </a:r>
            <a:endParaRPr lang="ru-RU" sz="8000" dirty="0">
              <a:solidFill>
                <a:schemeClr val="accent6">
                  <a:lumMod val="75000"/>
                </a:schemeClr>
              </a:solidFill>
            </a:endParaRPr>
          </a:p>
        </p:txBody>
      </p:sp>
      <p:pic>
        <p:nvPicPr>
          <p:cNvPr id="6" name="Объект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3528" y="1600200"/>
            <a:ext cx="8640960" cy="4925144"/>
          </a:xfrm>
        </p:spPr>
      </p:pic>
    </p:spTree>
    <p:extLst>
      <p:ext uri="{BB962C8B-B14F-4D97-AF65-F5344CB8AC3E}">
        <p14:creationId xmlns:p14="http://schemas.microsoft.com/office/powerpoint/2010/main" val="36037127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95536" y="260648"/>
            <a:ext cx="8424936" cy="6408712"/>
          </a:xfrm>
        </p:spPr>
      </p:pic>
    </p:spTree>
    <p:extLst>
      <p:ext uri="{BB962C8B-B14F-4D97-AF65-F5344CB8AC3E}">
        <p14:creationId xmlns:p14="http://schemas.microsoft.com/office/powerpoint/2010/main" val="15323836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p:txBody>
          <a:bodyPr/>
          <a:lstStyle/>
          <a:p>
            <a:endParaRPr lang="ru-RU"/>
          </a:p>
        </p:txBody>
      </p:sp>
      <p:pic>
        <p:nvPicPr>
          <p:cNvPr id="6" name="Объект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5536" y="260648"/>
            <a:ext cx="8352928" cy="6192687"/>
          </a:xfrm>
        </p:spPr>
      </p:pic>
    </p:spTree>
    <p:extLst>
      <p:ext uri="{BB962C8B-B14F-4D97-AF65-F5344CB8AC3E}">
        <p14:creationId xmlns:p14="http://schemas.microsoft.com/office/powerpoint/2010/main" val="34447536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5536" y="260648"/>
            <a:ext cx="8280920" cy="6336704"/>
          </a:xfrm>
        </p:spPr>
      </p:pic>
    </p:spTree>
    <p:extLst>
      <p:ext uri="{BB962C8B-B14F-4D97-AF65-F5344CB8AC3E}">
        <p14:creationId xmlns:p14="http://schemas.microsoft.com/office/powerpoint/2010/main" val="132679234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827584" y="332656"/>
            <a:ext cx="3466728" cy="936104"/>
          </a:xfrm>
        </p:spPr>
        <p:txBody>
          <a:bodyPr>
            <a:noAutofit/>
          </a:bodyPr>
          <a:lstStyle/>
          <a:p>
            <a:pPr algn="ctr"/>
            <a:r>
              <a:rPr lang="en-US" sz="4400" dirty="0" smtClean="0">
                <a:solidFill>
                  <a:schemeClr val="accent6">
                    <a:lumMod val="75000"/>
                  </a:schemeClr>
                </a:solidFill>
                <a:latin typeface="Baskerville Old Face" pitchFamily="18" charset="0"/>
              </a:rPr>
              <a:t>A food critic.</a:t>
            </a:r>
            <a:endParaRPr lang="ru-RU" sz="4400" dirty="0">
              <a:solidFill>
                <a:schemeClr val="accent6">
                  <a:lumMod val="75000"/>
                </a:schemeClr>
              </a:solidFill>
            </a:endParaRPr>
          </a:p>
        </p:txBody>
      </p:sp>
      <p:sp>
        <p:nvSpPr>
          <p:cNvPr id="6" name="Текст 5"/>
          <p:cNvSpPr>
            <a:spLocks noGrp="1"/>
          </p:cNvSpPr>
          <p:nvPr>
            <p:ph type="body" idx="2"/>
          </p:nvPr>
        </p:nvSpPr>
        <p:spPr>
          <a:xfrm>
            <a:off x="457200" y="1556792"/>
            <a:ext cx="4258816" cy="4968552"/>
          </a:xfrm>
        </p:spPr>
        <p:txBody>
          <a:bodyPr>
            <a:noAutofit/>
          </a:bodyPr>
          <a:lstStyle/>
          <a:p>
            <a:r>
              <a:rPr lang="en-US" sz="2400" dirty="0">
                <a:solidFill>
                  <a:srgbClr val="7030A0"/>
                </a:solidFill>
                <a:latin typeface="Baskerville Old Face" pitchFamily="18" charset="0"/>
              </a:rPr>
              <a:t>The terms </a:t>
            </a:r>
            <a:r>
              <a:rPr lang="en-US" sz="2400" b="1" dirty="0">
                <a:solidFill>
                  <a:srgbClr val="7030A0"/>
                </a:solidFill>
                <a:latin typeface="Baskerville Old Face" pitchFamily="18" charset="0"/>
              </a:rPr>
              <a:t>food critic</a:t>
            </a:r>
            <a:r>
              <a:rPr lang="en-US" sz="2400" dirty="0">
                <a:solidFill>
                  <a:srgbClr val="7030A0"/>
                </a:solidFill>
                <a:latin typeface="Baskerville Old Face" pitchFamily="18" charset="0"/>
              </a:rPr>
              <a:t>, </a:t>
            </a:r>
            <a:r>
              <a:rPr lang="en-US" sz="2400" b="1" dirty="0">
                <a:solidFill>
                  <a:srgbClr val="7030A0"/>
                </a:solidFill>
                <a:latin typeface="Baskerville Old Face" pitchFamily="18" charset="0"/>
              </a:rPr>
              <a:t>food writer</a:t>
            </a:r>
            <a:r>
              <a:rPr lang="en-US" sz="2400" dirty="0">
                <a:solidFill>
                  <a:srgbClr val="7030A0"/>
                </a:solidFill>
                <a:latin typeface="Baskerville Old Face" pitchFamily="18" charset="0"/>
              </a:rPr>
              <a:t>, and </a:t>
            </a:r>
            <a:r>
              <a:rPr lang="en-US" sz="2400" b="1" dirty="0">
                <a:solidFill>
                  <a:srgbClr val="7030A0"/>
                </a:solidFill>
                <a:latin typeface="Baskerville Old Face" pitchFamily="18" charset="0"/>
              </a:rPr>
              <a:t>restaurant critic</a:t>
            </a:r>
            <a:r>
              <a:rPr lang="en-US" sz="2400" dirty="0">
                <a:solidFill>
                  <a:srgbClr val="7030A0"/>
                </a:solidFill>
                <a:latin typeface="Baskerville Old Face" pitchFamily="18" charset="0"/>
              </a:rPr>
              <a:t> can all be used to describe a </a:t>
            </a:r>
            <a:r>
              <a:rPr lang="en-US" sz="2400" dirty="0" smtClean="0">
                <a:solidFill>
                  <a:srgbClr val="7030A0"/>
                </a:solidFill>
                <a:latin typeface="Baskerville Old Face" pitchFamily="18" charset="0"/>
              </a:rPr>
              <a:t>write</a:t>
            </a:r>
            <a:r>
              <a:rPr lang="en-US" sz="2400" dirty="0">
                <a:solidFill>
                  <a:srgbClr val="7030A0"/>
                </a:solidFill>
                <a:latin typeface="Baskerville Old Face" pitchFamily="18" charset="0"/>
              </a:rPr>
              <a:t>r</a:t>
            </a:r>
            <a:r>
              <a:rPr lang="en-US" sz="2400" dirty="0">
                <a:solidFill>
                  <a:srgbClr val="7030A0"/>
                </a:solidFill>
                <a:latin typeface="Baskerville Old Face" pitchFamily="18" charset="0"/>
              </a:rPr>
              <a:t> who analyzes food or restaurants and then publishes the results of their findings. While these terms are not strictly synonymous they are often used interchangeably, at least in some circumstances. Those who share their opinions via food columns in newspapers and magazines are known as </a:t>
            </a:r>
            <a:r>
              <a:rPr lang="en-US" sz="2400" b="1" dirty="0">
                <a:solidFill>
                  <a:srgbClr val="7030A0"/>
                </a:solidFill>
                <a:latin typeface="Baskerville Old Face" pitchFamily="18" charset="0"/>
              </a:rPr>
              <a:t>food columnists</a:t>
            </a:r>
            <a:r>
              <a:rPr lang="en-US" sz="2400" dirty="0">
                <a:solidFill>
                  <a:srgbClr val="7030A0"/>
                </a:solidFill>
                <a:latin typeface="Baskerville Old Face" pitchFamily="18" charset="0"/>
              </a:rPr>
              <a:t>. They are often experts in the field.</a:t>
            </a:r>
            <a:endParaRPr lang="ru-RU" sz="2400" dirty="0">
              <a:solidFill>
                <a:srgbClr val="7030A0"/>
              </a:solidFill>
            </a:endParaRPr>
          </a:p>
        </p:txBody>
      </p:sp>
      <p:pic>
        <p:nvPicPr>
          <p:cNvPr id="7" name="Объект 6"/>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932040" y="260648"/>
            <a:ext cx="3754760" cy="6264696"/>
          </a:xfrm>
        </p:spPr>
      </p:pic>
    </p:spTree>
    <p:extLst>
      <p:ext uri="{BB962C8B-B14F-4D97-AF65-F5344CB8AC3E}">
        <p14:creationId xmlns:p14="http://schemas.microsoft.com/office/powerpoint/2010/main" val="28431949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4330824" cy="1162050"/>
          </a:xfrm>
        </p:spPr>
        <p:txBody>
          <a:bodyPr>
            <a:normAutofit/>
          </a:bodyPr>
          <a:lstStyle/>
          <a:p>
            <a:r>
              <a:rPr lang="en-US" sz="2800" dirty="0">
                <a:solidFill>
                  <a:schemeClr val="accent6">
                    <a:lumMod val="50000"/>
                  </a:schemeClr>
                </a:solidFill>
                <a:effectLst/>
                <a:latin typeface="Baskerville Old Face" pitchFamily="18" charset="0"/>
              </a:rPr>
              <a:t>The Critic is Looking </a:t>
            </a:r>
            <a:r>
              <a:rPr lang="en-US" sz="2800" dirty="0">
                <a:solidFill>
                  <a:schemeClr val="bg2">
                    <a:lumMod val="50000"/>
                  </a:schemeClr>
                </a:solidFill>
                <a:effectLst/>
                <a:latin typeface="Baskerville Old Face" pitchFamily="18" charset="0"/>
              </a:rPr>
              <a:t>For</a:t>
            </a:r>
            <a:r>
              <a:rPr lang="en-US" sz="2800" dirty="0">
                <a:solidFill>
                  <a:schemeClr val="accent6">
                    <a:lumMod val="50000"/>
                  </a:schemeClr>
                </a:solidFill>
                <a:effectLst/>
                <a:latin typeface="Baskerville Old Face" pitchFamily="18" charset="0"/>
              </a:rPr>
              <a:t>…</a:t>
            </a:r>
            <a:r>
              <a:rPr lang="ru-RU" sz="2800" dirty="0">
                <a:solidFill>
                  <a:schemeClr val="accent6">
                    <a:lumMod val="50000"/>
                  </a:schemeClr>
                </a:solidFill>
                <a:effectLst/>
              </a:rPr>
              <a:t/>
            </a:r>
            <a:br>
              <a:rPr lang="ru-RU" sz="2800" dirty="0">
                <a:solidFill>
                  <a:schemeClr val="accent6">
                    <a:lumMod val="50000"/>
                  </a:schemeClr>
                </a:solidFill>
                <a:effectLst/>
              </a:rPr>
            </a:br>
            <a:endParaRPr lang="ru-RU" sz="2800" dirty="0">
              <a:solidFill>
                <a:schemeClr val="accent6">
                  <a:lumMod val="50000"/>
                </a:schemeClr>
              </a:solidFill>
            </a:endParaRPr>
          </a:p>
        </p:txBody>
      </p:sp>
      <p:sp>
        <p:nvSpPr>
          <p:cNvPr id="3" name="Текст 2"/>
          <p:cNvSpPr>
            <a:spLocks noGrp="1"/>
          </p:cNvSpPr>
          <p:nvPr>
            <p:ph type="body" idx="2"/>
          </p:nvPr>
        </p:nvSpPr>
        <p:spPr>
          <a:xfrm>
            <a:off x="457200" y="1412776"/>
            <a:ext cx="4402832" cy="4713387"/>
          </a:xfrm>
        </p:spPr>
        <p:txBody>
          <a:bodyPr>
            <a:normAutofit fontScale="92500" lnSpcReduction="20000"/>
          </a:bodyPr>
          <a:lstStyle/>
          <a:p>
            <a:pPr marL="285750" lvl="0" indent="-285750">
              <a:buFont typeface="Arial" pitchFamily="34" charset="0"/>
              <a:buChar char="•"/>
            </a:pPr>
            <a:r>
              <a:rPr lang="en-US" sz="1900" dirty="0">
                <a:solidFill>
                  <a:schemeClr val="accent6">
                    <a:lumMod val="50000"/>
                  </a:schemeClr>
                </a:solidFill>
                <a:latin typeface="Baskerville Old Face" pitchFamily="18" charset="0"/>
              </a:rPr>
              <a:t>Taste – this is what the critic values most.</a:t>
            </a:r>
            <a:endParaRPr lang="ru-RU" sz="1900" dirty="0">
              <a:solidFill>
                <a:schemeClr val="accent6">
                  <a:lumMod val="50000"/>
                </a:schemeClr>
              </a:solidFill>
            </a:endParaRPr>
          </a:p>
          <a:p>
            <a:pPr marL="285750" lvl="0" indent="-285750">
              <a:buFont typeface="Arial" pitchFamily="34" charset="0"/>
              <a:buChar char="•"/>
            </a:pPr>
            <a:r>
              <a:rPr lang="en-US" sz="1900" dirty="0">
                <a:solidFill>
                  <a:schemeClr val="accent6">
                    <a:lumMod val="50000"/>
                  </a:schemeClr>
                </a:solidFill>
                <a:latin typeface="Baskerville Old Face" pitchFamily="18" charset="0"/>
              </a:rPr>
              <a:t>Technique – the critic looks at how hard the food was to make.</a:t>
            </a:r>
            <a:endParaRPr lang="ru-RU" sz="1900" dirty="0">
              <a:solidFill>
                <a:schemeClr val="accent6">
                  <a:lumMod val="50000"/>
                </a:schemeClr>
              </a:solidFill>
            </a:endParaRPr>
          </a:p>
          <a:p>
            <a:pPr marL="285750" lvl="0" indent="-285750">
              <a:buFont typeface="Arial" pitchFamily="34" charset="0"/>
              <a:buChar char="•"/>
            </a:pPr>
            <a:r>
              <a:rPr lang="en-US" sz="1900" dirty="0">
                <a:solidFill>
                  <a:schemeClr val="accent6">
                    <a:lumMod val="50000"/>
                  </a:schemeClr>
                </a:solidFill>
                <a:latin typeface="Baskerville Old Face" pitchFamily="18" charset="0"/>
              </a:rPr>
              <a:t>Creativity – you’ll get bonus points here.</a:t>
            </a:r>
            <a:endParaRPr lang="ru-RU" sz="1900" dirty="0">
              <a:solidFill>
                <a:schemeClr val="accent6">
                  <a:lumMod val="50000"/>
                </a:schemeClr>
              </a:solidFill>
            </a:endParaRPr>
          </a:p>
          <a:p>
            <a:pPr marL="285750" lvl="0" indent="-285750">
              <a:buFont typeface="Arial" pitchFamily="34" charset="0"/>
              <a:buChar char="•"/>
            </a:pPr>
            <a:r>
              <a:rPr lang="en-US" sz="1900" dirty="0">
                <a:solidFill>
                  <a:schemeClr val="accent6">
                    <a:lumMod val="50000"/>
                  </a:schemeClr>
                </a:solidFill>
                <a:latin typeface="Baskerville Old Face" pitchFamily="18" charset="0"/>
              </a:rPr>
              <a:t>Presentation – you want your food to taste and look great. </a:t>
            </a:r>
            <a:endParaRPr lang="ru-RU" sz="1900" dirty="0">
              <a:solidFill>
                <a:schemeClr val="accent6">
                  <a:lumMod val="50000"/>
                </a:schemeClr>
              </a:solidFill>
            </a:endParaRPr>
          </a:p>
          <a:p>
            <a:pPr marL="285750" lvl="0" indent="-285750">
              <a:buFont typeface="Arial" pitchFamily="34" charset="0"/>
              <a:buChar char="•"/>
            </a:pPr>
            <a:r>
              <a:rPr lang="en-US" sz="1900" dirty="0">
                <a:solidFill>
                  <a:schemeClr val="accent6">
                    <a:lumMod val="50000"/>
                  </a:schemeClr>
                </a:solidFill>
                <a:latin typeface="Baskerville Old Face" pitchFamily="18" charset="0"/>
              </a:rPr>
              <a:t>Service – bad service is extremely off-putting. The critic looks at the attention of the service, how fast expectations are met, how friendly your staff is and how much they know about your menu.</a:t>
            </a:r>
            <a:endParaRPr lang="ru-RU" sz="1900" dirty="0">
              <a:solidFill>
                <a:schemeClr val="accent6">
                  <a:lumMod val="50000"/>
                </a:schemeClr>
              </a:solidFill>
            </a:endParaRPr>
          </a:p>
          <a:p>
            <a:pPr marL="285750" lvl="0" indent="-285750">
              <a:buFont typeface="Arial" pitchFamily="34" charset="0"/>
              <a:buChar char="•"/>
            </a:pPr>
            <a:r>
              <a:rPr lang="en-US" sz="1900" dirty="0">
                <a:solidFill>
                  <a:schemeClr val="accent6">
                    <a:lumMod val="50000"/>
                  </a:schemeClr>
                </a:solidFill>
                <a:latin typeface="Baskerville Old Face" pitchFamily="18" charset="0"/>
              </a:rPr>
              <a:t>Value – make sure your menu items are priced accurately.</a:t>
            </a:r>
            <a:endParaRPr lang="ru-RU" sz="1900" dirty="0">
              <a:solidFill>
                <a:schemeClr val="accent6">
                  <a:lumMod val="50000"/>
                </a:schemeClr>
              </a:solidFill>
            </a:endParaRPr>
          </a:p>
          <a:p>
            <a:pPr marL="285750" lvl="0" indent="-285750">
              <a:buFont typeface="Arial" pitchFamily="34" charset="0"/>
              <a:buChar char="•"/>
            </a:pPr>
            <a:r>
              <a:rPr lang="en-US" sz="1900" dirty="0">
                <a:solidFill>
                  <a:schemeClr val="accent6">
                    <a:lumMod val="50000"/>
                  </a:schemeClr>
                </a:solidFill>
                <a:latin typeface="Baskerville Old Face" pitchFamily="18" charset="0"/>
              </a:rPr>
              <a:t>The atmosphere – is it comfortable to dine in </a:t>
            </a:r>
            <a:r>
              <a:rPr lang="en-US" sz="1900" dirty="0" smtClean="0">
                <a:solidFill>
                  <a:schemeClr val="accent6">
                    <a:lumMod val="50000"/>
                  </a:schemeClr>
                </a:solidFill>
                <a:latin typeface="Baskerville Old Face" pitchFamily="18" charset="0"/>
              </a:rPr>
              <a:t>the restaurant</a:t>
            </a:r>
            <a:r>
              <a:rPr lang="en-US" sz="1900" dirty="0">
                <a:solidFill>
                  <a:schemeClr val="accent6">
                    <a:lumMod val="50000"/>
                  </a:schemeClr>
                </a:solidFill>
                <a:latin typeface="Baskerville Old Face" pitchFamily="18" charset="0"/>
              </a:rPr>
              <a:t>?</a:t>
            </a:r>
            <a:endParaRPr lang="ru-RU" sz="1900" dirty="0">
              <a:solidFill>
                <a:schemeClr val="accent6">
                  <a:lumMod val="50000"/>
                </a:schemeClr>
              </a:solidFill>
            </a:endParaRPr>
          </a:p>
          <a:p>
            <a:pPr marL="285750" lvl="0" indent="-285750">
              <a:buFont typeface="Arial" pitchFamily="34" charset="0"/>
              <a:buChar char="•"/>
            </a:pPr>
            <a:r>
              <a:rPr lang="en-US" sz="1900" dirty="0">
                <a:solidFill>
                  <a:schemeClr val="accent6">
                    <a:lumMod val="50000"/>
                  </a:schemeClr>
                </a:solidFill>
                <a:latin typeface="Baskerville Old Face" pitchFamily="18" charset="0"/>
              </a:rPr>
              <a:t>Cleanliness – this is an absolute must. A dirty restaurant never makes a critic happy.</a:t>
            </a:r>
            <a:endParaRPr lang="ru-RU" sz="1900" dirty="0">
              <a:solidFill>
                <a:schemeClr val="accent6">
                  <a:lumMod val="50000"/>
                </a:schemeClr>
              </a:solidFill>
            </a:endParaRPr>
          </a:p>
          <a:p>
            <a:r>
              <a:rPr lang="en-US" sz="1900" dirty="0">
                <a:solidFill>
                  <a:schemeClr val="accent6">
                    <a:lumMod val="50000"/>
                  </a:schemeClr>
                </a:solidFill>
                <a:latin typeface="Baskerville Old Face" pitchFamily="18" charset="0"/>
              </a:rPr>
              <a:t> </a:t>
            </a:r>
            <a:endParaRPr lang="ru-RU" sz="1900" dirty="0">
              <a:solidFill>
                <a:schemeClr val="accent6">
                  <a:lumMod val="50000"/>
                </a:schemeClr>
              </a:solidFill>
            </a:endParaRPr>
          </a:p>
          <a:p>
            <a:endParaRPr lang="ru-RU" dirty="0">
              <a:solidFill>
                <a:schemeClr val="accent6">
                  <a:lumMod val="50000"/>
                </a:schemeClr>
              </a:solidFill>
            </a:endParaRPr>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5004048" y="260648"/>
            <a:ext cx="3960440" cy="6048671"/>
          </a:xfrm>
        </p:spPr>
      </p:pic>
    </p:spTree>
    <p:extLst>
      <p:ext uri="{BB962C8B-B14F-4D97-AF65-F5344CB8AC3E}">
        <p14:creationId xmlns:p14="http://schemas.microsoft.com/office/powerpoint/2010/main" val="13099374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Таблица 4"/>
          <p:cNvGraphicFramePr>
            <a:graphicFrameLocks noGrp="1"/>
          </p:cNvGraphicFramePr>
          <p:nvPr>
            <p:extLst>
              <p:ext uri="{D42A27DB-BD31-4B8C-83A1-F6EECF244321}">
                <p14:modId xmlns:p14="http://schemas.microsoft.com/office/powerpoint/2010/main" val="1663306568"/>
              </p:ext>
            </p:extLst>
          </p:nvPr>
        </p:nvGraphicFramePr>
        <p:xfrm>
          <a:off x="539552" y="404664"/>
          <a:ext cx="7920880" cy="5760640"/>
        </p:xfrm>
        <a:graphic>
          <a:graphicData uri="http://schemas.openxmlformats.org/drawingml/2006/table">
            <a:tbl>
              <a:tblPr firstRow="1" bandRow="1">
                <a:tableStyleId>{08FB837D-C827-4EFA-A057-4D05807E0F7C}</a:tableStyleId>
              </a:tblPr>
              <a:tblGrid>
                <a:gridCol w="3960440"/>
                <a:gridCol w="3960440"/>
              </a:tblGrid>
              <a:tr h="569048">
                <a:tc>
                  <a:txBody>
                    <a:bodyPr/>
                    <a:lstStyle/>
                    <a:p>
                      <a:pPr algn="ctr"/>
                      <a:r>
                        <a:rPr kumimoji="0" lang="en-US" sz="1800" b="1" kern="1200" dirty="0" smtClean="0">
                          <a:solidFill>
                            <a:schemeClr val="lt1"/>
                          </a:solidFill>
                          <a:effectLst/>
                          <a:latin typeface="+mn-lt"/>
                          <a:ea typeface="+mn-ea"/>
                          <a:cs typeface="+mn-cs"/>
                        </a:rPr>
                        <a:t>Positive</a:t>
                      </a:r>
                      <a:endParaRPr lang="ru-RU" dirty="0"/>
                    </a:p>
                  </a:txBody>
                  <a:tcPr/>
                </a:tc>
                <a:tc>
                  <a:txBody>
                    <a:bodyPr/>
                    <a:lstStyle/>
                    <a:p>
                      <a:pPr algn="ctr"/>
                      <a:r>
                        <a:rPr kumimoji="0" lang="en-US" sz="1800" b="1" kern="1200" dirty="0" smtClean="0">
                          <a:solidFill>
                            <a:schemeClr val="lt1"/>
                          </a:solidFill>
                          <a:effectLst/>
                          <a:latin typeface="+mn-lt"/>
                          <a:ea typeface="+mn-ea"/>
                          <a:cs typeface="+mn-cs"/>
                        </a:rPr>
                        <a:t>Negative</a:t>
                      </a:r>
                      <a:endParaRPr lang="ru-RU" dirty="0"/>
                    </a:p>
                  </a:txBody>
                  <a:tcPr/>
                </a:tc>
              </a:tr>
              <a:tr h="5191592">
                <a:tc>
                  <a:txBody>
                    <a:bodyPr/>
                    <a:lstStyle/>
                    <a:p>
                      <a:r>
                        <a:rPr kumimoji="0" lang="en-US" sz="1800" kern="1200" dirty="0" err="1" smtClean="0">
                          <a:solidFill>
                            <a:schemeClr val="accent6">
                              <a:lumMod val="50000"/>
                            </a:schemeClr>
                          </a:solidFill>
                          <a:effectLst/>
                          <a:latin typeface="Baskerville Old Face" pitchFamily="18" charset="0"/>
                          <a:ea typeface="+mn-ea"/>
                          <a:cs typeface="+mn-cs"/>
                        </a:rPr>
                        <a:t>cosy</a:t>
                      </a:r>
                      <a:r>
                        <a:rPr kumimoji="0" lang="en-US" sz="1800" kern="1200" dirty="0" smtClean="0">
                          <a:solidFill>
                            <a:schemeClr val="accent6">
                              <a:lumMod val="50000"/>
                            </a:schemeClr>
                          </a:solidFill>
                          <a:effectLst/>
                          <a:latin typeface="Baskerville Old Face" pitchFamily="18" charset="0"/>
                          <a:ea typeface="+mn-ea"/>
                          <a:cs typeface="+mn-cs"/>
                        </a:rPr>
                        <a:t> atmosphere </a:t>
                      </a:r>
                    </a:p>
                    <a:p>
                      <a:r>
                        <a:rPr kumimoji="0" lang="en-US" sz="1800" kern="1200" dirty="0" smtClean="0">
                          <a:solidFill>
                            <a:schemeClr val="accent6">
                              <a:lumMod val="50000"/>
                            </a:schemeClr>
                          </a:solidFill>
                          <a:effectLst/>
                          <a:latin typeface="Baskerville Old Face" pitchFamily="18" charset="0"/>
                          <a:ea typeface="+mn-ea"/>
                          <a:cs typeface="+mn-cs"/>
                        </a:rPr>
                        <a:t>relaxed atmosphere </a:t>
                      </a:r>
                    </a:p>
                    <a:p>
                      <a:r>
                        <a:rPr kumimoji="0" lang="en-US" sz="1800" kern="1200" dirty="0" smtClean="0">
                          <a:solidFill>
                            <a:schemeClr val="accent6">
                              <a:lumMod val="50000"/>
                            </a:schemeClr>
                          </a:solidFill>
                          <a:effectLst/>
                          <a:latin typeface="Baskerville Old Face" pitchFamily="18" charset="0"/>
                          <a:ea typeface="+mn-ea"/>
                          <a:cs typeface="+mn-cs"/>
                        </a:rPr>
                        <a:t>tasty food, dishes </a:t>
                      </a:r>
                    </a:p>
                    <a:p>
                      <a:r>
                        <a:rPr kumimoji="0" lang="en-US" sz="1800" kern="1200" dirty="0" smtClean="0">
                          <a:solidFill>
                            <a:schemeClr val="accent6">
                              <a:lumMod val="50000"/>
                            </a:schemeClr>
                          </a:solidFill>
                          <a:effectLst/>
                          <a:latin typeface="Baskerville Old Face" pitchFamily="18" charset="0"/>
                          <a:ea typeface="+mn-ea"/>
                          <a:cs typeface="+mn-cs"/>
                        </a:rPr>
                        <a:t>helpful staff </a:t>
                      </a:r>
                    </a:p>
                    <a:p>
                      <a:r>
                        <a:rPr kumimoji="0" lang="en-US" sz="1800" kern="1200" dirty="0" smtClean="0">
                          <a:solidFill>
                            <a:schemeClr val="accent6">
                              <a:lumMod val="50000"/>
                            </a:schemeClr>
                          </a:solidFill>
                          <a:effectLst/>
                          <a:latin typeface="Baskerville Old Face" pitchFamily="18" charset="0"/>
                          <a:ea typeface="+mn-ea"/>
                          <a:cs typeface="+mn-cs"/>
                        </a:rPr>
                        <a:t>warm atmosphere </a:t>
                      </a:r>
                    </a:p>
                    <a:p>
                      <a:r>
                        <a:rPr kumimoji="0" lang="en-US" sz="1800" kern="1200" dirty="0" smtClean="0">
                          <a:solidFill>
                            <a:schemeClr val="accent6">
                              <a:lumMod val="50000"/>
                            </a:schemeClr>
                          </a:solidFill>
                          <a:effectLst/>
                          <a:latin typeface="Baskerville Old Face" pitchFamily="18" charset="0"/>
                          <a:ea typeface="+mn-ea"/>
                          <a:cs typeface="+mn-cs"/>
                        </a:rPr>
                        <a:t>varied menu</a:t>
                      </a:r>
                    </a:p>
                    <a:p>
                      <a:r>
                        <a:rPr kumimoji="0" lang="en-US" sz="1800" kern="1200" dirty="0" smtClean="0">
                          <a:solidFill>
                            <a:schemeClr val="accent6">
                              <a:lumMod val="50000"/>
                            </a:schemeClr>
                          </a:solidFill>
                          <a:effectLst/>
                          <a:latin typeface="Baskerville Old Face" pitchFamily="18" charset="0"/>
                          <a:ea typeface="+mn-ea"/>
                          <a:cs typeface="+mn-cs"/>
                        </a:rPr>
                        <a:t>informal atmosphere </a:t>
                      </a:r>
                    </a:p>
                    <a:p>
                      <a:r>
                        <a:rPr kumimoji="0" lang="en-US" sz="1800" kern="1200" dirty="0" smtClean="0">
                          <a:solidFill>
                            <a:schemeClr val="accent6">
                              <a:lumMod val="50000"/>
                            </a:schemeClr>
                          </a:solidFill>
                          <a:effectLst/>
                          <a:latin typeface="Baskerville Old Face" pitchFamily="18" charset="0"/>
                          <a:ea typeface="+mn-ea"/>
                          <a:cs typeface="+mn-cs"/>
                        </a:rPr>
                        <a:t> beautiful presentation </a:t>
                      </a:r>
                    </a:p>
                    <a:p>
                      <a:r>
                        <a:rPr kumimoji="0" lang="en-US" sz="1800" kern="1200" dirty="0" smtClean="0">
                          <a:solidFill>
                            <a:schemeClr val="accent6">
                              <a:lumMod val="50000"/>
                            </a:schemeClr>
                          </a:solidFill>
                          <a:effectLst/>
                          <a:latin typeface="Baskerville Old Face" pitchFamily="18" charset="0"/>
                          <a:ea typeface="+mn-ea"/>
                          <a:cs typeface="+mn-cs"/>
                        </a:rPr>
                        <a:t>popular dishes </a:t>
                      </a:r>
                    </a:p>
                    <a:p>
                      <a:r>
                        <a:rPr kumimoji="0" lang="en-US" sz="1800" kern="1200" dirty="0" smtClean="0">
                          <a:solidFill>
                            <a:schemeClr val="accent6">
                              <a:lumMod val="50000"/>
                            </a:schemeClr>
                          </a:solidFill>
                          <a:effectLst/>
                          <a:latin typeface="Baskerville Old Face" pitchFamily="18" charset="0"/>
                          <a:ea typeface="+mn-ea"/>
                          <a:cs typeface="+mn-cs"/>
                        </a:rPr>
                        <a:t>efficient service </a:t>
                      </a:r>
                    </a:p>
                    <a:p>
                      <a:r>
                        <a:rPr kumimoji="0" lang="en-US" sz="1800" kern="1200" dirty="0" smtClean="0">
                          <a:solidFill>
                            <a:schemeClr val="accent6">
                              <a:lumMod val="50000"/>
                            </a:schemeClr>
                          </a:solidFill>
                          <a:effectLst/>
                          <a:latin typeface="Baskerville Old Face" pitchFamily="18" charset="0"/>
                          <a:ea typeface="+mn-ea"/>
                          <a:cs typeface="+mn-cs"/>
                        </a:rPr>
                        <a:t>friendly staff, service </a:t>
                      </a:r>
                    </a:p>
                    <a:p>
                      <a:r>
                        <a:rPr kumimoji="0" lang="en-US" sz="1800" kern="1200" dirty="0" smtClean="0">
                          <a:solidFill>
                            <a:schemeClr val="accent6">
                              <a:lumMod val="50000"/>
                            </a:schemeClr>
                          </a:solidFill>
                          <a:effectLst/>
                          <a:latin typeface="Baskerville Old Face" pitchFamily="18" charset="0"/>
                          <a:ea typeface="+mn-ea"/>
                          <a:cs typeface="+mn-cs"/>
                        </a:rPr>
                        <a:t>international staff, food</a:t>
                      </a:r>
                    </a:p>
                  </a:txBody>
                  <a:tcPr/>
                </a:tc>
                <a:tc>
                  <a:txBody>
                    <a:bodyPr/>
                    <a:lstStyle/>
                    <a:p>
                      <a:r>
                        <a:rPr kumimoji="0" lang="en-US" sz="1800" kern="1200" dirty="0" smtClean="0">
                          <a:solidFill>
                            <a:schemeClr val="accent6">
                              <a:lumMod val="50000"/>
                            </a:schemeClr>
                          </a:solidFill>
                          <a:effectLst/>
                          <a:latin typeface="Baskerville Old Face" pitchFamily="18" charset="0"/>
                          <a:ea typeface="+mn-ea"/>
                          <a:cs typeface="+mn-cs"/>
                        </a:rPr>
                        <a:t>high prices </a:t>
                      </a:r>
                    </a:p>
                    <a:p>
                      <a:r>
                        <a:rPr kumimoji="0" lang="en-US" sz="1800" kern="1200" dirty="0" smtClean="0">
                          <a:solidFill>
                            <a:schemeClr val="accent6">
                              <a:lumMod val="50000"/>
                            </a:schemeClr>
                          </a:solidFill>
                          <a:effectLst/>
                          <a:latin typeface="Baskerville Old Face" pitchFamily="18" charset="0"/>
                          <a:ea typeface="+mn-ea"/>
                          <a:cs typeface="+mn-cs"/>
                        </a:rPr>
                        <a:t>inexperienced staff</a:t>
                      </a:r>
                    </a:p>
                    <a:p>
                      <a:r>
                        <a:rPr kumimoji="0" lang="en-US" sz="1800" kern="1200" dirty="0" smtClean="0">
                          <a:solidFill>
                            <a:schemeClr val="accent6">
                              <a:lumMod val="50000"/>
                            </a:schemeClr>
                          </a:solidFill>
                          <a:effectLst/>
                          <a:latin typeface="Baskerville Old Face" pitchFamily="18" charset="0"/>
                          <a:ea typeface="+mn-ea"/>
                          <a:cs typeface="+mn-cs"/>
                        </a:rPr>
                        <a:t>slow service </a:t>
                      </a:r>
                    </a:p>
                    <a:p>
                      <a:pPr marL="0" marR="0" indent="0" algn="l" defTabSz="914400" rtl="0" eaLnBrk="1" fontAlgn="auto" latinLnBrk="0" hangingPunct="1">
                        <a:lnSpc>
                          <a:spcPct val="100000"/>
                        </a:lnSpc>
                        <a:spcBef>
                          <a:spcPts val="0"/>
                        </a:spcBef>
                        <a:spcAft>
                          <a:spcPts val="0"/>
                        </a:spcAft>
                        <a:buClrTx/>
                        <a:buSzTx/>
                        <a:buFontTx/>
                        <a:buNone/>
                        <a:tabLst/>
                        <a:defRPr/>
                      </a:pPr>
                      <a:r>
                        <a:rPr kumimoji="0" lang="en-US" sz="1800" kern="1200" dirty="0" smtClean="0">
                          <a:solidFill>
                            <a:schemeClr val="accent6">
                              <a:lumMod val="50000"/>
                            </a:schemeClr>
                          </a:solidFill>
                          <a:effectLst/>
                          <a:latin typeface="Baskerville Old Face" pitchFamily="18" charset="0"/>
                          <a:ea typeface="+mn-ea"/>
                          <a:cs typeface="+mn-cs"/>
                        </a:rPr>
                        <a:t>expensive prices, food</a:t>
                      </a:r>
                    </a:p>
                    <a:p>
                      <a:pPr marL="0" marR="0" indent="0" algn="l" defTabSz="914400" rtl="0" eaLnBrk="1" fontAlgn="auto" latinLnBrk="0" hangingPunct="1">
                        <a:lnSpc>
                          <a:spcPct val="100000"/>
                        </a:lnSpc>
                        <a:spcBef>
                          <a:spcPts val="0"/>
                        </a:spcBef>
                        <a:spcAft>
                          <a:spcPts val="0"/>
                        </a:spcAft>
                        <a:buClrTx/>
                        <a:buSzTx/>
                        <a:buFontTx/>
                        <a:buNone/>
                        <a:tabLst/>
                        <a:defRPr/>
                      </a:pPr>
                      <a:r>
                        <a:rPr kumimoji="0" lang="en-US" sz="1800" kern="1200" dirty="0" smtClean="0">
                          <a:solidFill>
                            <a:schemeClr val="accent6">
                              <a:lumMod val="50000"/>
                            </a:schemeClr>
                          </a:solidFill>
                          <a:effectLst/>
                          <a:latin typeface="Baskerville Old Face" pitchFamily="18" charset="0"/>
                          <a:ea typeface="+mn-ea"/>
                          <a:cs typeface="+mn-cs"/>
                        </a:rPr>
                        <a:t>tasteless food, dishes </a:t>
                      </a:r>
                    </a:p>
                    <a:p>
                      <a:pPr marL="0" marR="0" indent="0" algn="l" defTabSz="914400" rtl="0" eaLnBrk="1" fontAlgn="auto" latinLnBrk="0" hangingPunct="1">
                        <a:lnSpc>
                          <a:spcPct val="100000"/>
                        </a:lnSpc>
                        <a:spcBef>
                          <a:spcPts val="0"/>
                        </a:spcBef>
                        <a:spcAft>
                          <a:spcPts val="0"/>
                        </a:spcAft>
                        <a:buClrTx/>
                        <a:buSzTx/>
                        <a:buFontTx/>
                        <a:buNone/>
                        <a:tabLst/>
                        <a:defRPr/>
                      </a:pPr>
                      <a:r>
                        <a:rPr kumimoji="0" lang="en-US" sz="1800" kern="1200" dirty="0" smtClean="0">
                          <a:solidFill>
                            <a:schemeClr val="accent6">
                              <a:lumMod val="50000"/>
                            </a:schemeClr>
                          </a:solidFill>
                          <a:effectLst/>
                          <a:latin typeface="Baskerville Old Face" pitchFamily="18" charset="0"/>
                          <a:ea typeface="+mn-ea"/>
                          <a:cs typeface="+mn-cs"/>
                        </a:rPr>
                        <a:t>unusual presentation </a:t>
                      </a:r>
                      <a:endParaRPr lang="ru-RU" dirty="0">
                        <a:solidFill>
                          <a:schemeClr val="accent6">
                            <a:lumMod val="50000"/>
                          </a:schemeClr>
                        </a:solidFill>
                      </a:endParaRPr>
                    </a:p>
                  </a:txBody>
                  <a:tcPr/>
                </a:tc>
              </a:tr>
            </a:tbl>
          </a:graphicData>
        </a:graphic>
      </p:graphicFrame>
    </p:spTree>
    <p:extLst>
      <p:ext uri="{BB962C8B-B14F-4D97-AF65-F5344CB8AC3E}">
        <p14:creationId xmlns:p14="http://schemas.microsoft.com/office/powerpoint/2010/main" val="38151632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496" y="-590"/>
            <a:ext cx="9108504" cy="6858589"/>
          </a:xfrm>
          <a:prstGeom prst="rect">
            <a:avLst/>
          </a:prstGeom>
        </p:spPr>
      </p:pic>
    </p:spTree>
    <p:extLst>
      <p:ext uri="{BB962C8B-B14F-4D97-AF65-F5344CB8AC3E}">
        <p14:creationId xmlns:p14="http://schemas.microsoft.com/office/powerpoint/2010/main" val="422724358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пекс">
  <a:themeElements>
    <a:clrScheme name="Апекс">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Апекс">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357</TotalTime>
  <Words>187</Words>
  <Application>Microsoft Office PowerPoint</Application>
  <PresentationFormat>Экран (4:3)</PresentationFormat>
  <Paragraphs>33</Paragraphs>
  <Slides>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8</vt:i4>
      </vt:variant>
    </vt:vector>
  </HeadingPairs>
  <TitlesOfParts>
    <vt:vector size="9" baseType="lpstr">
      <vt:lpstr>Апекс</vt:lpstr>
      <vt:lpstr>At the restaurant.</vt:lpstr>
      <vt:lpstr>Презентация PowerPoint</vt:lpstr>
      <vt:lpstr>Презентация PowerPoint</vt:lpstr>
      <vt:lpstr>Презентация PowerPoint</vt:lpstr>
      <vt:lpstr>A food critic.</vt:lpstr>
      <vt:lpstr>The Critic is Looking For… </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User</cp:lastModifiedBy>
  <cp:revision>9</cp:revision>
  <dcterms:created xsi:type="dcterms:W3CDTF">2017-01-23T16:08:16Z</dcterms:created>
  <dcterms:modified xsi:type="dcterms:W3CDTF">2017-01-24T15:59:07Z</dcterms:modified>
</cp:coreProperties>
</file>